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6398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>
            <a:extLst>
              <a:ext uri="{FF2B5EF4-FFF2-40B4-BE49-F238E27FC236}">
                <a16:creationId xmlns:a16="http://schemas.microsoft.com/office/drawing/2014/main" id="{6EDEC937-055D-8729-89C2-B98D20F623B2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C8BEFA3-DA1E-AC94-7D38-16001F446A8C}"/>
              </a:ext>
            </a:extLst>
          </p:cNvPr>
          <p:cNvSpPr txBox="1">
            <a:spLocks/>
          </p:cNvSpPr>
          <p:nvPr/>
        </p:nvSpPr>
        <p:spPr>
          <a:xfrm>
            <a:off x="0" y="1307940"/>
            <a:ext cx="14630399" cy="9491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DSA0199- </a:t>
            </a: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oriented analysis using </a:t>
            </a:r>
            <a:r>
              <a:rPr lang="en-US" sz="4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c++</a:t>
            </a:r>
            <a:endParaRPr 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16B7A649-2D23-92B7-3E6E-DB70B9A2E26C}"/>
              </a:ext>
            </a:extLst>
          </p:cNvPr>
          <p:cNvSpPr/>
          <p:nvPr/>
        </p:nvSpPr>
        <p:spPr>
          <a:xfrm>
            <a:off x="1632030" y="3125165"/>
            <a:ext cx="12882622" cy="12153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702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 Cybersecurity Threat Detection</a:t>
            </a:r>
            <a:endParaRPr lang="en-US" sz="480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9F5DDCB3-DB86-50F0-EFF6-B9DB39DAA008}"/>
              </a:ext>
            </a:extLst>
          </p:cNvPr>
          <p:cNvSpPr/>
          <p:nvPr/>
        </p:nvSpPr>
        <p:spPr>
          <a:xfrm>
            <a:off x="5636871" y="4826643"/>
            <a:ext cx="7315200" cy="31830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702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</a:rPr>
              <a:t>PRESENTED BY</a:t>
            </a:r>
          </a:p>
          <a:p>
            <a:pPr marL="0" indent="0">
              <a:lnSpc>
                <a:spcPts val="7702"/>
              </a:lnSpc>
              <a:buNone/>
            </a:pPr>
            <a:r>
              <a:rPr lang="en-US" sz="2800" dirty="0" err="1">
                <a:solidFill>
                  <a:srgbClr val="FFFFFF"/>
                </a:solidFill>
                <a:latin typeface="Fraunces" pitchFamily="34" charset="0"/>
                <a:ea typeface="Fraunces" pitchFamily="34" charset="-122"/>
              </a:rPr>
              <a:t>G.R.shanmukha</a:t>
            </a:r>
            <a:r>
              <a:rPr lang="en-US" sz="280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</a:rPr>
              <a:t>(19210085)</a:t>
            </a:r>
          </a:p>
          <a:p>
            <a:pPr marL="0" indent="0">
              <a:lnSpc>
                <a:spcPts val="7702"/>
              </a:lnSpc>
              <a:buNone/>
            </a:pPr>
            <a:r>
              <a:rPr lang="en-US" sz="2800" dirty="0" err="1">
                <a:solidFill>
                  <a:srgbClr val="FFFFFF"/>
                </a:solidFill>
                <a:latin typeface="Fraunces" pitchFamily="34" charset="0"/>
                <a:ea typeface="Fraunces" pitchFamily="34" charset="-122"/>
              </a:rPr>
              <a:t>E.Sai</a:t>
            </a:r>
            <a:r>
              <a:rPr lang="en-US" sz="280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Fraunces" pitchFamily="34" charset="0"/>
                <a:ea typeface="Fraunces" pitchFamily="34" charset="-122"/>
              </a:rPr>
              <a:t>kumar</a:t>
            </a:r>
            <a:r>
              <a:rPr lang="en-US" sz="280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</a:rPr>
              <a:t>(192211632)</a:t>
            </a:r>
          </a:p>
          <a:p>
            <a:pPr marL="0" indent="0">
              <a:lnSpc>
                <a:spcPts val="7702"/>
              </a:lnSpc>
              <a:buNone/>
            </a:pPr>
            <a:endParaRPr lang="en-US" sz="2800" dirty="0">
              <a:solidFill>
                <a:srgbClr val="FFFFFF"/>
              </a:solidFill>
              <a:latin typeface="Fraunces" pitchFamily="34" charset="0"/>
              <a:ea typeface="Fraunces" pitchFamily="34" charset="-122"/>
            </a:endParaRPr>
          </a:p>
          <a:p>
            <a:pPr marL="0" indent="0">
              <a:lnSpc>
                <a:spcPts val="7702"/>
              </a:lnSpc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87624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290" y="2696766"/>
            <a:ext cx="5041821" cy="283606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2102" y="1192530"/>
            <a:ext cx="7899797" cy="11110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Ethical Considerations and Responsible AI Implementation</a:t>
            </a:r>
            <a:endParaRPr lang="en-US" sz="3500" dirty="0"/>
          </a:p>
        </p:txBody>
      </p:sp>
      <p:sp>
        <p:nvSpPr>
          <p:cNvPr id="7" name="Shape 3"/>
          <p:cNvSpPr/>
          <p:nvPr/>
        </p:nvSpPr>
        <p:spPr>
          <a:xfrm>
            <a:off x="622102" y="2770108"/>
            <a:ext cx="399931" cy="399931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760928" y="2836664"/>
            <a:ext cx="122277" cy="2667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1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1199793" y="2770108"/>
            <a:ext cx="3283387" cy="5553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87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Transparency and Explainability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1199793" y="3431977"/>
            <a:ext cx="328338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Ensuring AI-powered security solutions are transparent and their decision-making processes are explainable to build trust and accountability.</a:t>
            </a:r>
            <a:endParaRPr lang="en-US" sz="1400" dirty="0"/>
          </a:p>
        </p:txBody>
      </p:sp>
      <p:sp>
        <p:nvSpPr>
          <p:cNvPr id="11" name="Shape 7"/>
          <p:cNvSpPr/>
          <p:nvPr/>
        </p:nvSpPr>
        <p:spPr>
          <a:xfrm>
            <a:off x="4660940" y="2770108"/>
            <a:ext cx="399931" cy="399931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4780121" y="2836664"/>
            <a:ext cx="161568" cy="2667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9"/>
          <p:cNvSpPr/>
          <p:nvPr/>
        </p:nvSpPr>
        <p:spPr>
          <a:xfrm>
            <a:off x="5238631" y="2770108"/>
            <a:ext cx="2978944" cy="2776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87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Privacy and Data Protection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5238631" y="3154323"/>
            <a:ext cx="3283387" cy="11372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Implementing robust data privacy measures and adhering to regulations to protect sensitive information and individual privacy.</a:t>
            </a:r>
            <a:endParaRPr lang="en-US" sz="1400" dirty="0"/>
          </a:p>
        </p:txBody>
      </p:sp>
      <p:sp>
        <p:nvSpPr>
          <p:cNvPr id="15" name="Shape 11"/>
          <p:cNvSpPr/>
          <p:nvPr/>
        </p:nvSpPr>
        <p:spPr>
          <a:xfrm>
            <a:off x="622102" y="5231249"/>
            <a:ext cx="399931" cy="399931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748427" y="5297805"/>
            <a:ext cx="147161" cy="2667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3</a:t>
            </a:r>
            <a:endParaRPr lang="en-US" sz="2100" dirty="0"/>
          </a:p>
        </p:txBody>
      </p:sp>
      <p:sp>
        <p:nvSpPr>
          <p:cNvPr id="17" name="Text 13"/>
          <p:cNvSpPr/>
          <p:nvPr/>
        </p:nvSpPr>
        <p:spPr>
          <a:xfrm>
            <a:off x="1199793" y="5231249"/>
            <a:ext cx="2222183" cy="2776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87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Bias Mitigation</a:t>
            </a: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1199793" y="5615464"/>
            <a:ext cx="328338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Proactively identifying and addressing potential biases in AI models to prevent unintended discrimination and disparate impacts.</a:t>
            </a:r>
            <a:endParaRPr lang="en-US" sz="1400" dirty="0"/>
          </a:p>
        </p:txBody>
      </p:sp>
      <p:sp>
        <p:nvSpPr>
          <p:cNvPr id="19" name="Shape 15"/>
          <p:cNvSpPr/>
          <p:nvPr/>
        </p:nvSpPr>
        <p:spPr>
          <a:xfrm>
            <a:off x="4660940" y="5231249"/>
            <a:ext cx="399931" cy="399931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4779288" y="5297805"/>
            <a:ext cx="163116" cy="2667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4</a:t>
            </a:r>
            <a:endParaRPr lang="en-US" sz="2100" dirty="0"/>
          </a:p>
        </p:txBody>
      </p:sp>
      <p:sp>
        <p:nvSpPr>
          <p:cNvPr id="21" name="Text 17"/>
          <p:cNvSpPr/>
          <p:nvPr/>
        </p:nvSpPr>
        <p:spPr>
          <a:xfrm>
            <a:off x="5238631" y="5231249"/>
            <a:ext cx="2222183" cy="2776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87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Human Oversight</a:t>
            </a:r>
            <a:endParaRPr lang="en-US" sz="1750" dirty="0"/>
          </a:p>
        </p:txBody>
      </p:sp>
      <p:sp>
        <p:nvSpPr>
          <p:cNvPr id="22" name="Text 18"/>
          <p:cNvSpPr/>
          <p:nvPr/>
        </p:nvSpPr>
        <p:spPr>
          <a:xfrm>
            <a:off x="5238631" y="5615464"/>
            <a:ext cx="3283387" cy="11372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Maintaining human oversight and the ability to override AI-driven decisions to ensure ethical and responsible implementation.</a:t>
            </a:r>
            <a:endParaRPr lang="en-US"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2480" y="2031802"/>
            <a:ext cx="5049441" cy="416587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1505" y="1303139"/>
            <a:ext cx="7920990" cy="10920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4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The Future of Cybersecurity: Trends and Outlook</a:t>
            </a:r>
            <a:endParaRPr lang="en-US" sz="3440" dirty="0"/>
          </a:p>
        </p:txBody>
      </p:sp>
      <p:sp>
        <p:nvSpPr>
          <p:cNvPr id="7" name="Shape 3"/>
          <p:cNvSpPr/>
          <p:nvPr/>
        </p:nvSpPr>
        <p:spPr>
          <a:xfrm>
            <a:off x="611505" y="2657237"/>
            <a:ext cx="7920990" cy="4269105"/>
          </a:xfrm>
          <a:prstGeom prst="roundRect">
            <a:avLst>
              <a:gd name="adj" fmla="val 171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619125" y="2664857"/>
            <a:ext cx="7905750" cy="10634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793790" y="2777252"/>
            <a:ext cx="3599736" cy="2795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1"/>
              </a:lnSpc>
              <a:buNone/>
            </a:pPr>
            <a:r>
              <a:rPr lang="en-US" sz="1376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Advanced Threat Detection</a:t>
            </a:r>
            <a:endParaRPr lang="en-US" sz="1376" dirty="0"/>
          </a:p>
        </p:txBody>
      </p:sp>
      <p:sp>
        <p:nvSpPr>
          <p:cNvPr id="10" name="Text 6"/>
          <p:cNvSpPr/>
          <p:nvPr/>
        </p:nvSpPr>
        <p:spPr>
          <a:xfrm>
            <a:off x="4750475" y="2777252"/>
            <a:ext cx="3599736" cy="8386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01"/>
              </a:lnSpc>
              <a:buNone/>
            </a:pPr>
            <a:r>
              <a:rPr lang="en-US" sz="1376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Leveraging deep learning and neural networks to identify complex, multi-stage attacks.</a:t>
            </a:r>
            <a:endParaRPr lang="en-US" sz="1376" dirty="0"/>
          </a:p>
        </p:txBody>
      </p:sp>
      <p:sp>
        <p:nvSpPr>
          <p:cNvPr id="11" name="Shape 7"/>
          <p:cNvSpPr/>
          <p:nvPr/>
        </p:nvSpPr>
        <p:spPr>
          <a:xfrm>
            <a:off x="619125" y="3728323"/>
            <a:ext cx="7905750" cy="10634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793790" y="3840718"/>
            <a:ext cx="3599736" cy="2795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1"/>
              </a:lnSpc>
              <a:buNone/>
            </a:pPr>
            <a:r>
              <a:rPr lang="en-US" sz="1376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Autonomous Response</a:t>
            </a:r>
            <a:endParaRPr lang="en-US" sz="1376" dirty="0"/>
          </a:p>
        </p:txBody>
      </p:sp>
      <p:sp>
        <p:nvSpPr>
          <p:cNvPr id="13" name="Text 9"/>
          <p:cNvSpPr/>
          <p:nvPr/>
        </p:nvSpPr>
        <p:spPr>
          <a:xfrm>
            <a:off x="4750475" y="3840718"/>
            <a:ext cx="3599736" cy="8386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01"/>
              </a:lnSpc>
              <a:buNone/>
            </a:pPr>
            <a:r>
              <a:rPr lang="en-US" sz="1376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AI-driven systems that can autonomously initiate containment, remediation, and recovery actions.</a:t>
            </a:r>
            <a:endParaRPr lang="en-US" sz="1376" dirty="0"/>
          </a:p>
        </p:txBody>
      </p:sp>
      <p:sp>
        <p:nvSpPr>
          <p:cNvPr id="14" name="Shape 10"/>
          <p:cNvSpPr/>
          <p:nvPr/>
        </p:nvSpPr>
        <p:spPr>
          <a:xfrm>
            <a:off x="619125" y="4791789"/>
            <a:ext cx="7905750" cy="10634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793790" y="4904184"/>
            <a:ext cx="3599736" cy="2795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1"/>
              </a:lnSpc>
              <a:buNone/>
            </a:pPr>
            <a:r>
              <a:rPr lang="en-US" sz="1376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Predictive Risk Modeling</a:t>
            </a:r>
            <a:endParaRPr lang="en-US" sz="1376" dirty="0"/>
          </a:p>
        </p:txBody>
      </p:sp>
      <p:sp>
        <p:nvSpPr>
          <p:cNvPr id="16" name="Text 12"/>
          <p:cNvSpPr/>
          <p:nvPr/>
        </p:nvSpPr>
        <p:spPr>
          <a:xfrm>
            <a:off x="4750475" y="4904184"/>
            <a:ext cx="3599736" cy="8386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01"/>
              </a:lnSpc>
              <a:buNone/>
            </a:pPr>
            <a:r>
              <a:rPr lang="en-US" sz="1376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Sophisticated predictive analytics to forecast and mitigate emerging cyber risks.</a:t>
            </a:r>
            <a:endParaRPr lang="en-US" sz="1376" dirty="0"/>
          </a:p>
        </p:txBody>
      </p:sp>
      <p:sp>
        <p:nvSpPr>
          <p:cNvPr id="17" name="Shape 13"/>
          <p:cNvSpPr/>
          <p:nvPr/>
        </p:nvSpPr>
        <p:spPr>
          <a:xfrm>
            <a:off x="619125" y="5855256"/>
            <a:ext cx="7905750" cy="10634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4"/>
          <p:cNvSpPr/>
          <p:nvPr/>
        </p:nvSpPr>
        <p:spPr>
          <a:xfrm>
            <a:off x="793790" y="5967651"/>
            <a:ext cx="3599736" cy="2795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1"/>
              </a:lnSpc>
              <a:buNone/>
            </a:pPr>
            <a:r>
              <a:rPr lang="en-US" sz="1376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Human-AI Collaboration</a:t>
            </a:r>
            <a:endParaRPr lang="en-US" sz="1376" dirty="0"/>
          </a:p>
        </p:txBody>
      </p:sp>
      <p:sp>
        <p:nvSpPr>
          <p:cNvPr id="19" name="Text 15"/>
          <p:cNvSpPr/>
          <p:nvPr/>
        </p:nvSpPr>
        <p:spPr>
          <a:xfrm>
            <a:off x="4750475" y="5967651"/>
            <a:ext cx="3599736" cy="8386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01"/>
              </a:lnSpc>
              <a:buNone/>
            </a:pPr>
            <a:r>
              <a:rPr lang="en-US" sz="1376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Seamless integration of AI capabilities with human expertise for enhanced security operations.</a:t>
            </a:r>
            <a:endParaRPr lang="en-US" sz="1376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4CEC37B-8A33-38BF-2B70-46A05C67E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4630400" cy="82296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BC38FF5-C49A-13A4-BED7-9F78CE832C5A}"/>
              </a:ext>
            </a:extLst>
          </p:cNvPr>
          <p:cNvSpPr txBox="1">
            <a:spLocks/>
          </p:cNvSpPr>
          <p:nvPr/>
        </p:nvSpPr>
        <p:spPr>
          <a:xfrm>
            <a:off x="2891117" y="3264060"/>
            <a:ext cx="8880335" cy="1273215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>
                <a:solidFill>
                  <a:schemeClr val="bg1"/>
                </a:solidFill>
                <a:latin typeface="Algerian" panose="04020705040A02060702" pitchFamily="82" charset="0"/>
              </a:rPr>
              <a:t>THANK YOU</a:t>
            </a:r>
            <a:endParaRPr lang="en-IN" sz="8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410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2540556"/>
            <a:ext cx="4919305" cy="314837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754975"/>
            <a:ext cx="7556421" cy="39128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702"/>
              </a:lnSpc>
              <a:buNone/>
            </a:pPr>
            <a:r>
              <a:rPr lang="en-US" sz="6162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 Cybersecurity Threat Detection</a:t>
            </a:r>
            <a:endParaRPr lang="en-US" sz="6162" dirty="0"/>
          </a:p>
        </p:txBody>
      </p:sp>
      <p:sp>
        <p:nvSpPr>
          <p:cNvPr id="7" name="Text 3"/>
          <p:cNvSpPr/>
          <p:nvPr/>
        </p:nvSpPr>
        <p:spPr>
          <a:xfrm>
            <a:off x="793790" y="5008007"/>
            <a:ext cx="7556421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As cyber threats continue to evolve, traditional security approaches are becoming increasingly inadequate. AI-driven cybersecurity solutions offer a powerful new frontier, enabling real-time threat detection, automated incident response, and predictive analytics to stay ahead of emerging risks.</a:t>
            </a:r>
            <a:endParaRPr lang="en-US" sz="1786" dirty="0"/>
          </a:p>
        </p:txBody>
      </p:sp>
      <p:sp>
        <p:nvSpPr>
          <p:cNvPr id="8" name="Shape 4"/>
          <p:cNvSpPr/>
          <p:nvPr/>
        </p:nvSpPr>
        <p:spPr>
          <a:xfrm>
            <a:off x="793790" y="709457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36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76526" y="3558778"/>
            <a:ext cx="10249972" cy="6933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0"/>
              </a:lnSpc>
              <a:buNone/>
            </a:pPr>
            <a:r>
              <a:rPr lang="en-US" sz="4368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The Evolving Cybersecurity Landscape</a:t>
            </a:r>
            <a:endParaRPr lang="en-US" sz="4368" dirty="0"/>
          </a:p>
        </p:txBody>
      </p:sp>
      <p:sp>
        <p:nvSpPr>
          <p:cNvPr id="6" name="Shape 3"/>
          <p:cNvSpPr/>
          <p:nvPr/>
        </p:nvSpPr>
        <p:spPr>
          <a:xfrm>
            <a:off x="776526" y="4834414"/>
            <a:ext cx="499229" cy="499229"/>
          </a:xfrm>
          <a:prstGeom prst="roundRect">
            <a:avLst>
              <a:gd name="adj" fmla="val 18668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49762" y="4917519"/>
            <a:ext cx="152638" cy="332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1"/>
              </a:lnSpc>
              <a:buNone/>
            </a:pPr>
            <a:r>
              <a:rPr lang="en-US" sz="2621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1</a:t>
            </a:r>
            <a:endParaRPr lang="en-US" sz="2621" dirty="0"/>
          </a:p>
        </p:txBody>
      </p:sp>
      <p:sp>
        <p:nvSpPr>
          <p:cNvPr id="8" name="Text 5"/>
          <p:cNvSpPr/>
          <p:nvPr/>
        </p:nvSpPr>
        <p:spPr>
          <a:xfrm>
            <a:off x="1497568" y="4834414"/>
            <a:ext cx="2866668" cy="3467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2184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Sophisticated Attacks</a:t>
            </a:r>
            <a:endParaRPr lang="en-US" sz="2184" dirty="0"/>
          </a:p>
        </p:txBody>
      </p:sp>
      <p:sp>
        <p:nvSpPr>
          <p:cNvPr id="9" name="Text 6"/>
          <p:cNvSpPr/>
          <p:nvPr/>
        </p:nvSpPr>
        <p:spPr>
          <a:xfrm>
            <a:off x="1497568" y="5314236"/>
            <a:ext cx="3490198" cy="21302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6"/>
              </a:lnSpc>
              <a:buNone/>
            </a:pPr>
            <a:r>
              <a:rPr lang="en-US" sz="1747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Cybercriminals are deploying advanced techniques like ransomware, phishing, and zero-day exploits to breach even the most robust defenses.</a:t>
            </a:r>
            <a:endParaRPr lang="en-US" sz="1747" dirty="0"/>
          </a:p>
        </p:txBody>
      </p:sp>
      <p:sp>
        <p:nvSpPr>
          <p:cNvPr id="10" name="Shape 7"/>
          <p:cNvSpPr/>
          <p:nvPr/>
        </p:nvSpPr>
        <p:spPr>
          <a:xfrm>
            <a:off x="5209580" y="4834414"/>
            <a:ext cx="499229" cy="499229"/>
          </a:xfrm>
          <a:prstGeom prst="roundRect">
            <a:avLst>
              <a:gd name="adj" fmla="val 18668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358289" y="4917519"/>
            <a:ext cx="201692" cy="332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1"/>
              </a:lnSpc>
              <a:buNone/>
            </a:pPr>
            <a:r>
              <a:rPr lang="en-US" sz="2621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</a:t>
            </a:r>
            <a:endParaRPr lang="en-US" sz="2621" dirty="0"/>
          </a:p>
        </p:txBody>
      </p:sp>
      <p:sp>
        <p:nvSpPr>
          <p:cNvPr id="12" name="Text 9"/>
          <p:cNvSpPr/>
          <p:nvPr/>
        </p:nvSpPr>
        <p:spPr>
          <a:xfrm>
            <a:off x="5930622" y="4834414"/>
            <a:ext cx="3427095" cy="3467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2184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Expanding Attack Surface</a:t>
            </a:r>
            <a:endParaRPr lang="en-US" sz="2184" dirty="0"/>
          </a:p>
        </p:txBody>
      </p:sp>
      <p:sp>
        <p:nvSpPr>
          <p:cNvPr id="13" name="Text 10"/>
          <p:cNvSpPr/>
          <p:nvPr/>
        </p:nvSpPr>
        <p:spPr>
          <a:xfrm>
            <a:off x="5930622" y="5314236"/>
            <a:ext cx="3490198" cy="17752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6"/>
              </a:lnSpc>
              <a:buNone/>
            </a:pPr>
            <a:r>
              <a:rPr lang="en-US" sz="1747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proliferation of IoT devices, cloud infrastructure, and remote work has dramatically expanded the attack surface, creating new vulnerabilities.</a:t>
            </a:r>
            <a:endParaRPr lang="en-US" sz="1747" dirty="0"/>
          </a:p>
        </p:txBody>
      </p:sp>
      <p:sp>
        <p:nvSpPr>
          <p:cNvPr id="14" name="Shape 11"/>
          <p:cNvSpPr/>
          <p:nvPr/>
        </p:nvSpPr>
        <p:spPr>
          <a:xfrm>
            <a:off x="9642634" y="4834414"/>
            <a:ext cx="499229" cy="499229"/>
          </a:xfrm>
          <a:prstGeom prst="roundRect">
            <a:avLst>
              <a:gd name="adj" fmla="val 18668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800392" y="4917519"/>
            <a:ext cx="183713" cy="332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1"/>
              </a:lnSpc>
              <a:buNone/>
            </a:pPr>
            <a:r>
              <a:rPr lang="en-US" sz="2621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3</a:t>
            </a:r>
            <a:endParaRPr lang="en-US" sz="2621" dirty="0"/>
          </a:p>
        </p:txBody>
      </p:sp>
      <p:sp>
        <p:nvSpPr>
          <p:cNvPr id="16" name="Text 13"/>
          <p:cNvSpPr/>
          <p:nvPr/>
        </p:nvSpPr>
        <p:spPr>
          <a:xfrm>
            <a:off x="10363676" y="4834414"/>
            <a:ext cx="3110389" cy="3467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2184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Regulatory Compliance</a:t>
            </a:r>
            <a:endParaRPr lang="en-US" sz="2184" dirty="0"/>
          </a:p>
        </p:txBody>
      </p:sp>
      <p:sp>
        <p:nvSpPr>
          <p:cNvPr id="17" name="Text 14"/>
          <p:cNvSpPr/>
          <p:nvPr/>
        </p:nvSpPr>
        <p:spPr>
          <a:xfrm>
            <a:off x="10363676" y="5314236"/>
            <a:ext cx="3490198" cy="21302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6"/>
              </a:lnSpc>
              <a:buNone/>
            </a:pPr>
            <a:r>
              <a:rPr lang="en-US" sz="1747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Stringent data privacy and security regulations require organizations to enhance their cybersecurity posture and demonstrate robust protective measures.</a:t>
            </a:r>
            <a:endParaRPr lang="en-US" sz="174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sp>
        <p:nvSpPr>
          <p:cNvPr id="4" name="Text 2"/>
          <p:cNvSpPr/>
          <p:nvPr/>
        </p:nvSpPr>
        <p:spPr>
          <a:xfrm>
            <a:off x="793790" y="2181344"/>
            <a:ext cx="12703969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Limitations of Traditional Security Approaches</a:t>
            </a:r>
            <a:endParaRPr lang="en-US" sz="4465" dirty="0"/>
          </a:p>
        </p:txBody>
      </p:sp>
      <p:sp>
        <p:nvSpPr>
          <p:cNvPr id="5" name="Text 3"/>
          <p:cNvSpPr/>
          <p:nvPr/>
        </p:nvSpPr>
        <p:spPr>
          <a:xfrm>
            <a:off x="793790" y="3457099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Reactive Approach</a:t>
            </a:r>
            <a:endParaRPr lang="en-US" sz="2233" dirty="0"/>
          </a:p>
        </p:txBody>
      </p:sp>
      <p:sp>
        <p:nvSpPr>
          <p:cNvPr id="6" name="Text 4"/>
          <p:cNvSpPr/>
          <p:nvPr/>
        </p:nvSpPr>
        <p:spPr>
          <a:xfrm>
            <a:off x="793790" y="4038243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Conventional security tools rely on predefined rules and signatures, leaving them unable to detect novel threats and zero-day attacks.</a:t>
            </a:r>
            <a:endParaRPr lang="en-US" sz="1786" dirty="0"/>
          </a:p>
        </p:txBody>
      </p:sp>
      <p:sp>
        <p:nvSpPr>
          <p:cNvPr id="7" name="Text 5"/>
          <p:cNvSpPr/>
          <p:nvPr/>
        </p:nvSpPr>
        <p:spPr>
          <a:xfrm>
            <a:off x="5332928" y="3457099"/>
            <a:ext cx="3978116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Overwhelming Alert Volumes</a:t>
            </a:r>
            <a:endParaRPr lang="en-US" sz="2233" dirty="0"/>
          </a:p>
        </p:txBody>
      </p:sp>
      <p:sp>
        <p:nvSpPr>
          <p:cNvPr id="8" name="Text 6"/>
          <p:cNvSpPr/>
          <p:nvPr/>
        </p:nvSpPr>
        <p:spPr>
          <a:xfrm>
            <a:off x="5332928" y="4392573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Security teams are often overwhelmed by the sheer volume of alerts, making it challenging to prioritize and respond effectively.</a:t>
            </a:r>
            <a:endParaRPr lang="en-US" sz="1786" dirty="0"/>
          </a:p>
        </p:txBody>
      </p:sp>
      <p:sp>
        <p:nvSpPr>
          <p:cNvPr id="9" name="Text 7"/>
          <p:cNvSpPr/>
          <p:nvPr/>
        </p:nvSpPr>
        <p:spPr>
          <a:xfrm>
            <a:off x="9872067" y="3457099"/>
            <a:ext cx="3978116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Lack of Contextual Understanding</a:t>
            </a:r>
            <a:endParaRPr lang="en-US" sz="2233" dirty="0"/>
          </a:p>
        </p:txBody>
      </p:sp>
      <p:sp>
        <p:nvSpPr>
          <p:cNvPr id="10" name="Text 8"/>
          <p:cNvSpPr/>
          <p:nvPr/>
        </p:nvSpPr>
        <p:spPr>
          <a:xfrm>
            <a:off x="9872067" y="4392573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Traditional systems lack the ability to understand the context and intent behind cyber incidents, leading to high false-positive rates.</a:t>
            </a:r>
            <a:endParaRPr lang="en-US" sz="1786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0" y="2673072"/>
            <a:ext cx="5029200" cy="28834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9842" y="1077039"/>
            <a:ext cx="7864316" cy="11425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498"/>
              </a:lnSpc>
              <a:buNone/>
            </a:pPr>
            <a:r>
              <a:rPr lang="en-US" sz="3599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The Power of Machine Learning in Threat Detection</a:t>
            </a:r>
            <a:endParaRPr lang="en-US" sz="3599" dirty="0"/>
          </a:p>
        </p:txBody>
      </p:sp>
      <p:sp>
        <p:nvSpPr>
          <p:cNvPr id="7" name="Shape 3"/>
          <p:cNvSpPr/>
          <p:nvPr/>
        </p:nvSpPr>
        <p:spPr>
          <a:xfrm>
            <a:off x="639842" y="2493764"/>
            <a:ext cx="3840837" cy="2238018"/>
          </a:xfrm>
          <a:prstGeom prst="roundRect">
            <a:avLst>
              <a:gd name="adj" fmla="val 343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830223" y="2684145"/>
            <a:ext cx="2285167" cy="285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9"/>
              </a:lnSpc>
              <a:buNone/>
            </a:pPr>
            <a:r>
              <a:rPr lang="en-US" sz="1799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Anomaly Detection</a:t>
            </a:r>
            <a:endParaRPr lang="en-US" sz="1799" dirty="0"/>
          </a:p>
        </p:txBody>
      </p:sp>
      <p:sp>
        <p:nvSpPr>
          <p:cNvPr id="9" name="Text 5"/>
          <p:cNvSpPr/>
          <p:nvPr/>
        </p:nvSpPr>
        <p:spPr>
          <a:xfrm>
            <a:off x="830223" y="3079313"/>
            <a:ext cx="3460075" cy="11696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03"/>
              </a:lnSpc>
              <a:buNone/>
            </a:pPr>
            <a:r>
              <a:rPr lang="en-US" sz="144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ML models can identify unusual patterns and behaviors that indicate potential threats, enabling early detection and prevention.</a:t>
            </a:r>
            <a:endParaRPr lang="en-US" sz="1440" dirty="0"/>
          </a:p>
        </p:txBody>
      </p:sp>
      <p:sp>
        <p:nvSpPr>
          <p:cNvPr id="10" name="Shape 6"/>
          <p:cNvSpPr/>
          <p:nvPr/>
        </p:nvSpPr>
        <p:spPr>
          <a:xfrm>
            <a:off x="4663440" y="2493764"/>
            <a:ext cx="3840837" cy="2238018"/>
          </a:xfrm>
          <a:prstGeom prst="roundRect">
            <a:avLst>
              <a:gd name="adj" fmla="val 343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4853821" y="2684145"/>
            <a:ext cx="2285167" cy="285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9"/>
              </a:lnSpc>
              <a:buNone/>
            </a:pPr>
            <a:r>
              <a:rPr lang="en-US" sz="1799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Predictive Analytics</a:t>
            </a:r>
            <a:endParaRPr lang="en-US" sz="1799" dirty="0"/>
          </a:p>
        </p:txBody>
      </p:sp>
      <p:sp>
        <p:nvSpPr>
          <p:cNvPr id="12" name="Text 8"/>
          <p:cNvSpPr/>
          <p:nvPr/>
        </p:nvSpPr>
        <p:spPr>
          <a:xfrm>
            <a:off x="4853821" y="3079313"/>
            <a:ext cx="3460075" cy="1462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03"/>
              </a:lnSpc>
              <a:buNone/>
            </a:pPr>
            <a:r>
              <a:rPr lang="en-US" sz="144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By analyzing vast datasets, AI-powered systems can forecast emerging threats and help organizations proactively mitigate risks.</a:t>
            </a:r>
            <a:endParaRPr lang="en-US" sz="1440" dirty="0"/>
          </a:p>
        </p:txBody>
      </p:sp>
      <p:sp>
        <p:nvSpPr>
          <p:cNvPr id="13" name="Shape 9"/>
          <p:cNvSpPr/>
          <p:nvPr/>
        </p:nvSpPr>
        <p:spPr>
          <a:xfrm>
            <a:off x="639842" y="4914543"/>
            <a:ext cx="3840837" cy="2238018"/>
          </a:xfrm>
          <a:prstGeom prst="roundRect">
            <a:avLst>
              <a:gd name="adj" fmla="val 343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830223" y="5104924"/>
            <a:ext cx="2311241" cy="285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9"/>
              </a:lnSpc>
              <a:buNone/>
            </a:pPr>
            <a:r>
              <a:rPr lang="en-US" sz="1799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Automated Response</a:t>
            </a:r>
            <a:endParaRPr lang="en-US" sz="1799" dirty="0"/>
          </a:p>
        </p:txBody>
      </p:sp>
      <p:sp>
        <p:nvSpPr>
          <p:cNvPr id="15" name="Text 11"/>
          <p:cNvSpPr/>
          <p:nvPr/>
        </p:nvSpPr>
        <p:spPr>
          <a:xfrm>
            <a:off x="830223" y="5500092"/>
            <a:ext cx="3460075" cy="1462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03"/>
              </a:lnSpc>
              <a:buNone/>
            </a:pPr>
            <a:r>
              <a:rPr lang="en-US" sz="144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AI-driven security solutions can swiftly respond to incidents, initiating containment, remediation, and recovery actions with minimal human intervention.</a:t>
            </a:r>
            <a:endParaRPr lang="en-US" sz="1440" dirty="0"/>
          </a:p>
        </p:txBody>
      </p:sp>
      <p:sp>
        <p:nvSpPr>
          <p:cNvPr id="16" name="Shape 12"/>
          <p:cNvSpPr/>
          <p:nvPr/>
        </p:nvSpPr>
        <p:spPr>
          <a:xfrm>
            <a:off x="4663440" y="4914543"/>
            <a:ext cx="3840837" cy="2238018"/>
          </a:xfrm>
          <a:prstGeom prst="roundRect">
            <a:avLst>
              <a:gd name="adj" fmla="val 343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4853821" y="5104924"/>
            <a:ext cx="2298740" cy="285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9"/>
              </a:lnSpc>
              <a:buNone/>
            </a:pPr>
            <a:r>
              <a:rPr lang="en-US" sz="1799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Continuous Learning</a:t>
            </a:r>
            <a:endParaRPr lang="en-US" sz="1799" dirty="0"/>
          </a:p>
        </p:txBody>
      </p:sp>
      <p:sp>
        <p:nvSpPr>
          <p:cNvPr id="18" name="Text 14"/>
          <p:cNvSpPr/>
          <p:nvPr/>
        </p:nvSpPr>
        <p:spPr>
          <a:xfrm>
            <a:off x="4853821" y="5500092"/>
            <a:ext cx="3460075" cy="11696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03"/>
              </a:lnSpc>
              <a:buNone/>
            </a:pPr>
            <a:r>
              <a:rPr lang="en-US" sz="144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 systems can continuously learn from new data and evolving threat patterns, adapting their detection models to stay ahead of the curve.</a:t>
            </a:r>
            <a:endParaRPr lang="en-US" sz="144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90" y="2699623"/>
            <a:ext cx="5031700" cy="283035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22908" y="1220510"/>
            <a:ext cx="7870984" cy="11365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475"/>
              </a:lnSpc>
              <a:buNone/>
            </a:pPr>
            <a:r>
              <a:rPr lang="en-US" sz="358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Anomaly Detection: Identifying Unusual Patterns</a:t>
            </a:r>
            <a:endParaRPr lang="en-US" sz="3580" dirty="0"/>
          </a:p>
        </p:txBody>
      </p:sp>
      <p:sp>
        <p:nvSpPr>
          <p:cNvPr id="7" name="Shape 3"/>
          <p:cNvSpPr/>
          <p:nvPr/>
        </p:nvSpPr>
        <p:spPr>
          <a:xfrm>
            <a:off x="6191131" y="2834402"/>
            <a:ext cx="409099" cy="409099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333053" y="2902506"/>
            <a:ext cx="125135" cy="2727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8"/>
              </a:lnSpc>
              <a:buNone/>
            </a:pPr>
            <a:r>
              <a:rPr lang="en-US" sz="2148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1</a:t>
            </a:r>
            <a:endParaRPr lang="en-US" sz="2148" dirty="0"/>
          </a:p>
        </p:txBody>
      </p:sp>
      <p:sp>
        <p:nvSpPr>
          <p:cNvPr id="9" name="Text 5"/>
          <p:cNvSpPr/>
          <p:nvPr/>
        </p:nvSpPr>
        <p:spPr>
          <a:xfrm>
            <a:off x="7395924" y="2811661"/>
            <a:ext cx="2273260" cy="2840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Baseline Modeling</a:t>
            </a:r>
            <a:endParaRPr lang="en-US" sz="1790" dirty="0"/>
          </a:p>
        </p:txBody>
      </p:sp>
      <p:sp>
        <p:nvSpPr>
          <p:cNvPr id="10" name="Text 6"/>
          <p:cNvSpPr/>
          <p:nvPr/>
        </p:nvSpPr>
        <p:spPr>
          <a:xfrm>
            <a:off x="7395924" y="3204805"/>
            <a:ext cx="6597968" cy="5817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91"/>
              </a:lnSpc>
              <a:buNone/>
            </a:pPr>
            <a:r>
              <a:rPr lang="en-US" sz="1432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 models establish a baseline of normal user and system behavior to detect deviations that may indicate a threat.</a:t>
            </a:r>
            <a:endParaRPr lang="en-US" sz="1432" dirty="0"/>
          </a:p>
        </p:txBody>
      </p:sp>
      <p:sp>
        <p:nvSpPr>
          <p:cNvPr id="11" name="Shape 7"/>
          <p:cNvSpPr/>
          <p:nvPr/>
        </p:nvSpPr>
        <p:spPr>
          <a:xfrm>
            <a:off x="6191131" y="4354711"/>
            <a:ext cx="409099" cy="409099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6312932" y="4422815"/>
            <a:ext cx="165378" cy="2727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8"/>
              </a:lnSpc>
              <a:buNone/>
            </a:pPr>
            <a:r>
              <a:rPr lang="en-US" sz="2148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</a:t>
            </a:r>
            <a:endParaRPr lang="en-US" sz="2148" dirty="0"/>
          </a:p>
        </p:txBody>
      </p:sp>
      <p:sp>
        <p:nvSpPr>
          <p:cNvPr id="13" name="Text 9"/>
          <p:cNvSpPr/>
          <p:nvPr/>
        </p:nvSpPr>
        <p:spPr>
          <a:xfrm>
            <a:off x="7395924" y="4331970"/>
            <a:ext cx="2273260" cy="2840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Behavioral Analysis</a:t>
            </a:r>
            <a:endParaRPr lang="en-US" sz="1790" dirty="0"/>
          </a:p>
        </p:txBody>
      </p:sp>
      <p:sp>
        <p:nvSpPr>
          <p:cNvPr id="14" name="Text 10"/>
          <p:cNvSpPr/>
          <p:nvPr/>
        </p:nvSpPr>
        <p:spPr>
          <a:xfrm>
            <a:off x="7395924" y="4725114"/>
            <a:ext cx="6597968" cy="5817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91"/>
              </a:lnSpc>
              <a:buNone/>
            </a:pPr>
            <a:r>
              <a:rPr lang="en-US" sz="1432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Machine learning algorithms analyze user activities, network traffic, and other data points to identify abnormal patterns.</a:t>
            </a:r>
            <a:endParaRPr lang="en-US" sz="1432" dirty="0"/>
          </a:p>
        </p:txBody>
      </p:sp>
      <p:sp>
        <p:nvSpPr>
          <p:cNvPr id="15" name="Shape 11"/>
          <p:cNvSpPr/>
          <p:nvPr/>
        </p:nvSpPr>
        <p:spPr>
          <a:xfrm>
            <a:off x="6191131" y="5875020"/>
            <a:ext cx="409099" cy="409099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6320314" y="5943124"/>
            <a:ext cx="150614" cy="2727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8"/>
              </a:lnSpc>
              <a:buNone/>
            </a:pPr>
            <a:r>
              <a:rPr lang="en-US" sz="2148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3</a:t>
            </a:r>
            <a:endParaRPr lang="en-US" sz="2148" dirty="0"/>
          </a:p>
        </p:txBody>
      </p:sp>
      <p:sp>
        <p:nvSpPr>
          <p:cNvPr id="17" name="Text 13"/>
          <p:cNvSpPr/>
          <p:nvPr/>
        </p:nvSpPr>
        <p:spPr>
          <a:xfrm>
            <a:off x="7395924" y="5852279"/>
            <a:ext cx="2273260" cy="2840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Adaptive Thresholds</a:t>
            </a:r>
            <a:endParaRPr lang="en-US" sz="1790" dirty="0"/>
          </a:p>
        </p:txBody>
      </p:sp>
      <p:sp>
        <p:nvSpPr>
          <p:cNvPr id="18" name="Text 14"/>
          <p:cNvSpPr/>
          <p:nvPr/>
        </p:nvSpPr>
        <p:spPr>
          <a:xfrm>
            <a:off x="7395924" y="6245423"/>
            <a:ext cx="6597968" cy="5817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91"/>
              </a:lnSpc>
              <a:buNone/>
            </a:pPr>
            <a:r>
              <a:rPr lang="en-US" sz="1432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system dynamically adjusts its detection thresholds to minimize false positives and accurately flag genuine security incidents.</a:t>
            </a:r>
            <a:endParaRPr lang="en-US" sz="1432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sp>
        <p:nvSpPr>
          <p:cNvPr id="4" name="Text 2"/>
          <p:cNvSpPr/>
          <p:nvPr/>
        </p:nvSpPr>
        <p:spPr>
          <a:xfrm>
            <a:off x="793790" y="2004060"/>
            <a:ext cx="130428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Predictive Analytics: Forecasting Emerging Threats</a:t>
            </a:r>
            <a:endParaRPr lang="en-US" sz="4465" dirty="0"/>
          </a:p>
        </p:txBody>
      </p:sp>
      <p:sp>
        <p:nvSpPr>
          <p:cNvPr id="5" name="Text 3"/>
          <p:cNvSpPr/>
          <p:nvPr/>
        </p:nvSpPr>
        <p:spPr>
          <a:xfrm>
            <a:off x="793790" y="398859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Big Data Processing</a:t>
            </a:r>
            <a:endParaRPr lang="en-US" sz="2233" dirty="0"/>
          </a:p>
        </p:txBody>
      </p:sp>
      <p:sp>
        <p:nvSpPr>
          <p:cNvPr id="6" name="Text 4"/>
          <p:cNvSpPr/>
          <p:nvPr/>
        </p:nvSpPr>
        <p:spPr>
          <a:xfrm>
            <a:off x="793790" y="4569738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AI-powered systems ingest and analyze vast datasets from various sources to uncover hidden patterns and correlations.</a:t>
            </a:r>
            <a:endParaRPr lang="en-US" sz="1786" dirty="0"/>
          </a:p>
        </p:txBody>
      </p:sp>
      <p:sp>
        <p:nvSpPr>
          <p:cNvPr id="7" name="Text 5"/>
          <p:cNvSpPr/>
          <p:nvPr/>
        </p:nvSpPr>
        <p:spPr>
          <a:xfrm>
            <a:off x="5332928" y="398859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Threat Intelligence</a:t>
            </a:r>
            <a:endParaRPr lang="en-US" sz="2233" dirty="0"/>
          </a:p>
        </p:txBody>
      </p:sp>
      <p:sp>
        <p:nvSpPr>
          <p:cNvPr id="8" name="Text 6"/>
          <p:cNvSpPr/>
          <p:nvPr/>
        </p:nvSpPr>
        <p:spPr>
          <a:xfrm>
            <a:off x="5332928" y="4569738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Machine learning models integrate external threat intelligence feeds to enhance their understanding of evolving cyber risks.</a:t>
            </a:r>
            <a:endParaRPr lang="en-US" sz="1786" dirty="0"/>
          </a:p>
        </p:txBody>
      </p:sp>
      <p:sp>
        <p:nvSpPr>
          <p:cNvPr id="9" name="Text 7"/>
          <p:cNvSpPr/>
          <p:nvPr/>
        </p:nvSpPr>
        <p:spPr>
          <a:xfrm>
            <a:off x="9872067" y="398859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Proactive Strategies</a:t>
            </a:r>
            <a:endParaRPr lang="en-US" sz="2233" dirty="0"/>
          </a:p>
        </p:txBody>
      </p:sp>
      <p:sp>
        <p:nvSpPr>
          <p:cNvPr id="10" name="Text 8"/>
          <p:cNvSpPr/>
          <p:nvPr/>
        </p:nvSpPr>
        <p:spPr>
          <a:xfrm>
            <a:off x="9872067" y="4569738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By anticipating emerging threats, organizations can implement preventive measures and allocate resources more effectively.</a:t>
            </a:r>
            <a:endParaRPr lang="en-US" sz="1786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649" y="2707481"/>
            <a:ext cx="5010983" cy="281451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65678" y="1004173"/>
            <a:ext cx="7812643" cy="11887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680"/>
              </a:lnSpc>
              <a:buNone/>
            </a:pPr>
            <a:r>
              <a:rPr lang="en-US" sz="374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Automated Incident Response: Accelerating Mitigation</a:t>
            </a:r>
            <a:endParaRPr lang="en-US" sz="3744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678" y="2478167"/>
            <a:ext cx="950952" cy="15215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01904" y="2668310"/>
            <a:ext cx="2377440" cy="2971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40"/>
              </a:lnSpc>
              <a:buNone/>
            </a:pPr>
            <a:r>
              <a:rPr lang="en-US" sz="1872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Rapid Detection</a:t>
            </a:r>
            <a:endParaRPr lang="en-US" sz="1872" dirty="0"/>
          </a:p>
        </p:txBody>
      </p:sp>
      <p:sp>
        <p:nvSpPr>
          <p:cNvPr id="9" name="Text 4"/>
          <p:cNvSpPr/>
          <p:nvPr/>
        </p:nvSpPr>
        <p:spPr>
          <a:xfrm>
            <a:off x="1901904" y="3079552"/>
            <a:ext cx="6576417" cy="608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96"/>
              </a:lnSpc>
              <a:buNone/>
            </a:pPr>
            <a:r>
              <a:rPr lang="en-US" sz="1498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AI-driven systems rapidly identify and triage security incidents, minimizing the time between threat detection and mitigation.</a:t>
            </a:r>
            <a:endParaRPr lang="en-US" sz="1498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678" y="3999667"/>
            <a:ext cx="950952" cy="170414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01904" y="4189809"/>
            <a:ext cx="2557582" cy="2971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40"/>
              </a:lnSpc>
              <a:buNone/>
            </a:pPr>
            <a:r>
              <a:rPr lang="en-US" sz="1872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Automated Workflows</a:t>
            </a:r>
            <a:endParaRPr lang="en-US" sz="1872" dirty="0"/>
          </a:p>
        </p:txBody>
      </p:sp>
      <p:sp>
        <p:nvSpPr>
          <p:cNvPr id="12" name="Text 6"/>
          <p:cNvSpPr/>
          <p:nvPr/>
        </p:nvSpPr>
        <p:spPr>
          <a:xfrm>
            <a:off x="1901904" y="4601051"/>
            <a:ext cx="6576417" cy="9126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96"/>
              </a:lnSpc>
              <a:buNone/>
            </a:pPr>
            <a:r>
              <a:rPr lang="en-US" sz="1498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AI-powered security solutions can automatically orchestrate and execute incident response actions, such as containment and remediation.</a:t>
            </a:r>
            <a:endParaRPr lang="en-US" sz="1498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678" y="5703808"/>
            <a:ext cx="950952" cy="15215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01904" y="5893951"/>
            <a:ext cx="2377440" cy="2971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40"/>
              </a:lnSpc>
              <a:buNone/>
            </a:pPr>
            <a:r>
              <a:rPr lang="en-US" sz="1872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Human-in-the-Loop</a:t>
            </a:r>
            <a:endParaRPr lang="en-US" sz="1872" dirty="0"/>
          </a:p>
        </p:txBody>
      </p:sp>
      <p:sp>
        <p:nvSpPr>
          <p:cNvPr id="15" name="Text 8"/>
          <p:cNvSpPr/>
          <p:nvPr/>
        </p:nvSpPr>
        <p:spPr>
          <a:xfrm>
            <a:off x="1901904" y="6305193"/>
            <a:ext cx="6576417" cy="608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96"/>
              </a:lnSpc>
              <a:buNone/>
            </a:pPr>
            <a:r>
              <a:rPr lang="en-US" sz="1498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Security analysts are empowered to focus on high-level decision-making, while AI handles the time-consuming, repetitive tasks.</a:t>
            </a:r>
            <a:endParaRPr lang="en-US" sz="1498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1700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60690" y="3316129"/>
            <a:ext cx="10239018" cy="6792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49"/>
              </a:lnSpc>
              <a:buNone/>
            </a:pPr>
            <a:r>
              <a:rPr lang="en-US" sz="4279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Integrating with </a:t>
            </a:r>
            <a:r>
              <a:rPr lang="en-US" sz="4279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Security Operations</a:t>
            </a:r>
            <a:endParaRPr lang="en-US" sz="4279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690" y="4321373"/>
            <a:ext cx="543401" cy="54340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60690" y="5082064"/>
            <a:ext cx="2717006" cy="3395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74"/>
              </a:lnSpc>
              <a:buNone/>
            </a:pPr>
            <a:r>
              <a:rPr lang="en-US" sz="2139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Data Integration</a:t>
            </a:r>
            <a:endParaRPr lang="en-US" sz="2139" dirty="0"/>
          </a:p>
        </p:txBody>
      </p:sp>
      <p:sp>
        <p:nvSpPr>
          <p:cNvPr id="8" name="Text 4"/>
          <p:cNvSpPr/>
          <p:nvPr/>
        </p:nvSpPr>
        <p:spPr>
          <a:xfrm>
            <a:off x="760690" y="5552003"/>
            <a:ext cx="3032760" cy="17389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9"/>
              </a:lnSpc>
              <a:buNone/>
            </a:pPr>
            <a:r>
              <a:rPr lang="en-US" sz="1712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Seamless integration of disparate data sources to provide a comprehensive view of the security landscape.</a:t>
            </a:r>
            <a:endParaRPr lang="en-US" sz="1712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9443" y="4321373"/>
            <a:ext cx="543401" cy="54340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119443" y="5082064"/>
            <a:ext cx="2717006" cy="3395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74"/>
              </a:lnSpc>
              <a:buNone/>
            </a:pPr>
            <a:r>
              <a:rPr lang="en-US" sz="2139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Automation</a:t>
            </a:r>
            <a:endParaRPr lang="en-US" sz="2139" dirty="0"/>
          </a:p>
        </p:txBody>
      </p:sp>
      <p:sp>
        <p:nvSpPr>
          <p:cNvPr id="11" name="Text 6"/>
          <p:cNvSpPr/>
          <p:nvPr/>
        </p:nvSpPr>
        <p:spPr>
          <a:xfrm>
            <a:off x="4119443" y="5552003"/>
            <a:ext cx="3032760" cy="13911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9"/>
              </a:lnSpc>
              <a:buNone/>
            </a:pPr>
            <a:r>
              <a:rPr lang="en-US" sz="1712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AI-driven workflows that streamline security operations and reduce the burden on human analysts.</a:t>
            </a:r>
            <a:endParaRPr lang="en-US" sz="1712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8197" y="4321373"/>
            <a:ext cx="543401" cy="54340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78197" y="5082064"/>
            <a:ext cx="2717006" cy="3395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74"/>
              </a:lnSpc>
              <a:buNone/>
            </a:pPr>
            <a:r>
              <a:rPr lang="en-US" sz="2139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Collaboration</a:t>
            </a:r>
            <a:endParaRPr lang="en-US" sz="2139" dirty="0"/>
          </a:p>
        </p:txBody>
      </p:sp>
      <p:sp>
        <p:nvSpPr>
          <p:cNvPr id="14" name="Text 8"/>
          <p:cNvSpPr/>
          <p:nvPr/>
        </p:nvSpPr>
        <p:spPr>
          <a:xfrm>
            <a:off x="7478197" y="5552003"/>
            <a:ext cx="3032760" cy="17389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9"/>
              </a:lnSpc>
              <a:buNone/>
            </a:pPr>
            <a:r>
              <a:rPr lang="en-US" sz="1712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Facilitation of cross-functional teamwork and information sharing for a more holistic security approach.</a:t>
            </a:r>
            <a:endParaRPr lang="en-US" sz="1712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6950" y="4321373"/>
            <a:ext cx="543401" cy="54340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0836950" y="5082064"/>
            <a:ext cx="3032760" cy="6791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74"/>
              </a:lnSpc>
              <a:buNone/>
            </a:pPr>
            <a:r>
              <a:rPr lang="en-US" sz="2139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Continuous Improvement</a:t>
            </a:r>
            <a:endParaRPr lang="en-US" sz="2139" dirty="0"/>
          </a:p>
        </p:txBody>
      </p:sp>
      <p:sp>
        <p:nvSpPr>
          <p:cNvPr id="17" name="Text 10"/>
          <p:cNvSpPr/>
          <p:nvPr/>
        </p:nvSpPr>
        <p:spPr>
          <a:xfrm>
            <a:off x="10836950" y="5891570"/>
            <a:ext cx="3032760" cy="17389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9"/>
              </a:lnSpc>
              <a:buNone/>
            </a:pPr>
            <a:r>
              <a:rPr lang="en-US" sz="1712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Ongoing refinement of AI models and security strategies based on feedback and evolving threat landscapes.</a:t>
            </a:r>
            <a:endParaRPr lang="en-US" sz="1712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771</Words>
  <Application>Microsoft Office PowerPoint</Application>
  <PresentationFormat>Custom</PresentationFormat>
  <Paragraphs>99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Algerian</vt:lpstr>
      <vt:lpstr>Arial</vt:lpstr>
      <vt:lpstr>Epilogue</vt:lpstr>
      <vt:lpstr>Fraunces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shanmukha ganna</cp:lastModifiedBy>
  <cp:revision>9</cp:revision>
  <dcterms:created xsi:type="dcterms:W3CDTF">2024-07-30T17:57:12Z</dcterms:created>
  <dcterms:modified xsi:type="dcterms:W3CDTF">2024-09-23T07:06:01Z</dcterms:modified>
</cp:coreProperties>
</file>